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2" Type="http://schemas.openxmlformats.org/officeDocument/2006/relationships/slide" Target="slides/slide7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f24e1cdcb5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2f24e1cdcb5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team members introduction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2f24e1cdcb5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2f24e1cdcb5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brief explanation of ACNH and NookBook concept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2f28a227c22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2f28a227c22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competitors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2f2967b835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2f2967b835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competitors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Features that people asked for on the surveys and interviews.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f24e1cdcb5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2f24e1cdcb5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why a companion app? things you can do in ACNH, things to keep track of</a:t>
            </a:r>
            <a:r>
              <a:rPr lang="es">
                <a:solidFill>
                  <a:schemeClr val="dk1"/>
                </a:solidFill>
              </a:rPr>
              <a:t>. Features that people asked for on the surveys and interviews.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f24e1cdcb5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2f24e1cdcb5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Relationship Id="rId4" Type="http://schemas.openxmlformats.org/officeDocument/2006/relationships/image" Target="../media/image4.png"/><Relationship Id="rId5" Type="http://schemas.openxmlformats.org/officeDocument/2006/relationships/image" Target="../media/image10.png"/><Relationship Id="rId6" Type="http://schemas.openxmlformats.org/officeDocument/2006/relationships/image" Target="../media/image8.png"/><Relationship Id="rId7" Type="http://schemas.openxmlformats.org/officeDocument/2006/relationships/image" Target="../media/image6.png"/><Relationship Id="rId8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png"/><Relationship Id="rId4" Type="http://schemas.openxmlformats.org/officeDocument/2006/relationships/image" Target="../media/image1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png"/><Relationship Id="rId4" Type="http://schemas.openxmlformats.org/officeDocument/2006/relationships/image" Target="../media/image3.jpg"/><Relationship Id="rId9" Type="http://schemas.openxmlformats.org/officeDocument/2006/relationships/image" Target="../media/image16.jpg"/><Relationship Id="rId5" Type="http://schemas.openxmlformats.org/officeDocument/2006/relationships/image" Target="../media/image20.jpg"/><Relationship Id="rId6" Type="http://schemas.openxmlformats.org/officeDocument/2006/relationships/image" Target="../media/image22.jpg"/><Relationship Id="rId7" Type="http://schemas.openxmlformats.org/officeDocument/2006/relationships/image" Target="../media/image21.jpg"/><Relationship Id="rId8" Type="http://schemas.openxmlformats.org/officeDocument/2006/relationships/image" Target="../media/image19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Relationship Id="rId4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Relationship Id="rId4" Type="http://schemas.openxmlformats.org/officeDocument/2006/relationships/image" Target="../media/image2.png"/><Relationship Id="rId9" Type="http://schemas.openxmlformats.org/officeDocument/2006/relationships/image" Target="../media/image18.png"/><Relationship Id="rId5" Type="http://schemas.openxmlformats.org/officeDocument/2006/relationships/image" Target="../media/image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Relationship Id="rId4" Type="http://schemas.openxmlformats.org/officeDocument/2006/relationships/image" Target="../media/image25.png"/><Relationship Id="rId9" Type="http://schemas.openxmlformats.org/officeDocument/2006/relationships/image" Target="../media/image26.png"/><Relationship Id="rId5" Type="http://schemas.openxmlformats.org/officeDocument/2006/relationships/image" Target="../media/image24.png"/><Relationship Id="rId6" Type="http://schemas.openxmlformats.org/officeDocument/2006/relationships/image" Target="../media/image27.png"/><Relationship Id="rId7" Type="http://schemas.openxmlformats.org/officeDocument/2006/relationships/image" Target="../media/image23.png"/><Relationship Id="rId8" Type="http://schemas.openxmlformats.org/officeDocument/2006/relationships/image" Target="../media/image2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18125" y="3215250"/>
            <a:ext cx="5821100" cy="1852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901414">
            <a:off x="6828650" y="2075225"/>
            <a:ext cx="1852025" cy="18520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7" name="Google Shape;57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464406">
            <a:off x="177877" y="3127549"/>
            <a:ext cx="1825125" cy="18251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8" name="Google Shape;58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346108">
            <a:off x="326075" y="1363225"/>
            <a:ext cx="1852025" cy="18520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9" name="Google Shape;59;p1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-311282">
            <a:off x="6260514" y="278741"/>
            <a:ext cx="1837222" cy="1837243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4"/>
          <p:cNvPicPr preferRelativeResize="0"/>
          <p:nvPr/>
        </p:nvPicPr>
        <p:blipFill rotWithShape="1">
          <a:blip r:embed="rId3">
            <a:alphaModFix/>
          </a:blip>
          <a:srcRect b="7783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7700" y="353175"/>
            <a:ext cx="2094550" cy="3493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5"/>
          <p:cNvPicPr preferRelativeResize="0"/>
          <p:nvPr/>
        </p:nvPicPr>
        <p:blipFill rotWithShape="1">
          <a:blip r:embed="rId3">
            <a:alphaModFix/>
          </a:blip>
          <a:srcRect b="3004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43181" y="989126"/>
            <a:ext cx="1341072" cy="2825356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2" name="Google Shape;72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12583" y="2080586"/>
            <a:ext cx="1633338" cy="2825347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3" name="Google Shape;73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9550" y="989125"/>
            <a:ext cx="1396553" cy="2825359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4" name="Google Shape;74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890531" y="989125"/>
            <a:ext cx="1471687" cy="2825359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5" name="Google Shape;75;p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738414" y="2080585"/>
            <a:ext cx="1633337" cy="2825364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6" name="Google Shape;76;p15"/>
          <p:cNvPicPr preferRelativeResize="0"/>
          <p:nvPr/>
        </p:nvPicPr>
        <p:blipFill rotWithShape="1">
          <a:blip r:embed="rId9">
            <a:alphaModFix/>
          </a:blip>
          <a:srcRect b="0" l="4486" r="5414" t="0"/>
          <a:stretch/>
        </p:blipFill>
        <p:spPr>
          <a:xfrm>
            <a:off x="1315034" y="2080585"/>
            <a:ext cx="1471686" cy="2825352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7" name="Google Shape;77;p15"/>
          <p:cNvSpPr txBox="1"/>
          <p:nvPr/>
        </p:nvSpPr>
        <p:spPr>
          <a:xfrm>
            <a:off x="1206000" y="315050"/>
            <a:ext cx="2652300" cy="44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Direct competitors</a:t>
            </a:r>
            <a:endParaRPr sz="1800"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78" name="Google Shape;78;p15"/>
          <p:cNvSpPr txBox="1"/>
          <p:nvPr/>
        </p:nvSpPr>
        <p:spPr>
          <a:xfrm>
            <a:off x="5785325" y="317975"/>
            <a:ext cx="2652300" cy="44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Ind</a:t>
            </a:r>
            <a:r>
              <a:rPr lang="es" sz="1800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irect competitors</a:t>
            </a:r>
            <a:endParaRPr sz="1800"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6"/>
          <p:cNvPicPr preferRelativeResize="0"/>
          <p:nvPr/>
        </p:nvPicPr>
        <p:blipFill rotWithShape="1">
          <a:blip r:embed="rId3">
            <a:alphaModFix/>
          </a:blip>
          <a:srcRect b="3004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6"/>
          <p:cNvSpPr txBox="1"/>
          <p:nvPr/>
        </p:nvSpPr>
        <p:spPr>
          <a:xfrm>
            <a:off x="2882400" y="196250"/>
            <a:ext cx="3379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User Research and Analysis</a:t>
            </a:r>
            <a:endParaRPr sz="1800"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pic>
        <p:nvPicPr>
          <p:cNvPr descr="Forms response chart. Question title: If you were to use a companion app for AC:NH, what kind of features would you want the app to include?. Number of responses: 22 responses." id="85" name="Google Shape;85;p16" title="If you were to use a companion app for AC:NH, what kind of features would you want the app to include?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00200" y="963075"/>
            <a:ext cx="5943600" cy="3019425"/>
          </a:xfrm>
          <a:prstGeom prst="rect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7"/>
          <p:cNvPicPr preferRelativeResize="0"/>
          <p:nvPr/>
        </p:nvPicPr>
        <p:blipFill rotWithShape="1">
          <a:blip r:embed="rId3">
            <a:alphaModFix/>
          </a:blip>
          <a:srcRect b="3004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35638" y="615217"/>
            <a:ext cx="1561850" cy="157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38975" y="1771452"/>
            <a:ext cx="1100425" cy="1586698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09500" y="2966975"/>
            <a:ext cx="1142128" cy="1579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18950" y="685550"/>
            <a:ext cx="1990066" cy="157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357150" y="1850100"/>
            <a:ext cx="1100423" cy="157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82100" y="2963875"/>
            <a:ext cx="1622442" cy="1579851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7"/>
          <p:cNvSpPr txBox="1"/>
          <p:nvPr/>
        </p:nvSpPr>
        <p:spPr>
          <a:xfrm>
            <a:off x="337525" y="2337750"/>
            <a:ext cx="2267700" cy="39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Critters collection</a:t>
            </a:r>
            <a:endParaRPr sz="1800"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98" name="Google Shape;98;p17"/>
          <p:cNvSpPr txBox="1"/>
          <p:nvPr/>
        </p:nvSpPr>
        <p:spPr>
          <a:xfrm>
            <a:off x="2430875" y="3534500"/>
            <a:ext cx="2267700" cy="39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Turnip prices</a:t>
            </a:r>
            <a:endParaRPr sz="1800"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99" name="Google Shape;99;p17"/>
          <p:cNvSpPr txBox="1"/>
          <p:nvPr/>
        </p:nvSpPr>
        <p:spPr>
          <a:xfrm>
            <a:off x="329163" y="4543725"/>
            <a:ext cx="2267700" cy="39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Shop items</a:t>
            </a:r>
            <a:endParaRPr sz="1800"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100" name="Google Shape;100;p17"/>
          <p:cNvSpPr txBox="1"/>
          <p:nvPr/>
        </p:nvSpPr>
        <p:spPr>
          <a:xfrm>
            <a:off x="4582713" y="2335788"/>
            <a:ext cx="2267700" cy="39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Island events</a:t>
            </a:r>
            <a:endParaRPr sz="1800"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101" name="Google Shape;101;p17"/>
          <p:cNvSpPr txBox="1"/>
          <p:nvPr/>
        </p:nvSpPr>
        <p:spPr>
          <a:xfrm>
            <a:off x="6737813" y="3568013"/>
            <a:ext cx="2267700" cy="39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Villagers</a:t>
            </a:r>
            <a:endParaRPr sz="1800"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102" name="Google Shape;102;p17"/>
          <p:cNvSpPr txBox="1"/>
          <p:nvPr/>
        </p:nvSpPr>
        <p:spPr>
          <a:xfrm>
            <a:off x="4582700" y="4594438"/>
            <a:ext cx="2267700" cy="39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Travelling NPCs</a:t>
            </a:r>
            <a:endParaRPr sz="1800"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18"/>
          <p:cNvPicPr preferRelativeResize="0"/>
          <p:nvPr/>
        </p:nvPicPr>
        <p:blipFill rotWithShape="1">
          <a:blip r:embed="rId3">
            <a:alphaModFix/>
          </a:blip>
          <a:srcRect b="3004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8" name="Google Shape;108;p18"/>
          <p:cNvGrpSpPr/>
          <p:nvPr/>
        </p:nvGrpSpPr>
        <p:grpSpPr>
          <a:xfrm>
            <a:off x="201350" y="258850"/>
            <a:ext cx="2267700" cy="2653424"/>
            <a:chOff x="324175" y="408325"/>
            <a:chExt cx="2267700" cy="2653424"/>
          </a:xfrm>
        </p:grpSpPr>
        <p:sp>
          <p:nvSpPr>
            <p:cNvPr id="109" name="Google Shape;109;p18"/>
            <p:cNvSpPr txBox="1"/>
            <p:nvPr/>
          </p:nvSpPr>
          <p:spPr>
            <a:xfrm>
              <a:off x="324175" y="408325"/>
              <a:ext cx="2267700" cy="39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800">
                  <a:solidFill>
                    <a:schemeClr val="dk1"/>
                  </a:solidFill>
                  <a:latin typeface="Arial Rounded"/>
                  <a:ea typeface="Arial Rounded"/>
                  <a:cs typeface="Arial Rounded"/>
                  <a:sym typeface="Arial Rounded"/>
                </a:rPr>
                <a:t>Critters collection</a:t>
              </a:r>
              <a:endParaRPr sz="1800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endParaRPr>
            </a:p>
          </p:txBody>
        </p:sp>
        <p:pic>
          <p:nvPicPr>
            <p:cNvPr id="110" name="Google Shape;110;p18"/>
            <p:cNvPicPr preferRelativeResize="0"/>
            <p:nvPr/>
          </p:nvPicPr>
          <p:blipFill rotWithShape="1">
            <a:blip r:embed="rId4">
              <a:alphaModFix/>
            </a:blip>
            <a:srcRect b="0" l="7699" r="7691" t="0"/>
            <a:stretch/>
          </p:blipFill>
          <p:spPr>
            <a:xfrm>
              <a:off x="818224" y="723031"/>
              <a:ext cx="1186475" cy="233871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1" name="Google Shape;111;p18"/>
          <p:cNvGrpSpPr/>
          <p:nvPr/>
        </p:nvGrpSpPr>
        <p:grpSpPr>
          <a:xfrm>
            <a:off x="1546088" y="2151439"/>
            <a:ext cx="2309792" cy="2946661"/>
            <a:chOff x="1927088" y="1770439"/>
            <a:chExt cx="2309792" cy="2946661"/>
          </a:xfrm>
        </p:grpSpPr>
        <p:sp>
          <p:nvSpPr>
            <p:cNvPr id="112" name="Google Shape;112;p18"/>
            <p:cNvSpPr txBox="1"/>
            <p:nvPr/>
          </p:nvSpPr>
          <p:spPr>
            <a:xfrm>
              <a:off x="1927088" y="4326200"/>
              <a:ext cx="2267700" cy="39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800">
                  <a:solidFill>
                    <a:schemeClr val="dk1"/>
                  </a:solidFill>
                  <a:latin typeface="Arial Rounded"/>
                  <a:ea typeface="Arial Rounded"/>
                  <a:cs typeface="Arial Rounded"/>
                  <a:sym typeface="Arial Rounded"/>
                </a:rPr>
                <a:t>Shop items</a:t>
              </a:r>
              <a:endParaRPr sz="1800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endParaRPr>
            </a:p>
          </p:txBody>
        </p:sp>
        <p:pic>
          <p:nvPicPr>
            <p:cNvPr id="113" name="Google Shape;113;p1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398531" y="1770439"/>
              <a:ext cx="1186476" cy="23387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4" name="Google Shape;114;p1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834553" y="2205013"/>
              <a:ext cx="1402327" cy="233872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5" name="Google Shape;115;p18"/>
          <p:cNvGrpSpPr/>
          <p:nvPr/>
        </p:nvGrpSpPr>
        <p:grpSpPr>
          <a:xfrm>
            <a:off x="3438150" y="319513"/>
            <a:ext cx="2267700" cy="2678651"/>
            <a:chOff x="3661200" y="504625"/>
            <a:chExt cx="2267700" cy="2678651"/>
          </a:xfrm>
        </p:grpSpPr>
        <p:sp>
          <p:nvSpPr>
            <p:cNvPr id="116" name="Google Shape;116;p18"/>
            <p:cNvSpPr txBox="1"/>
            <p:nvPr/>
          </p:nvSpPr>
          <p:spPr>
            <a:xfrm>
              <a:off x="3661200" y="504625"/>
              <a:ext cx="2267700" cy="39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800">
                  <a:solidFill>
                    <a:schemeClr val="dk1"/>
                  </a:solidFill>
                  <a:latin typeface="Arial Rounded"/>
                  <a:ea typeface="Arial Rounded"/>
                  <a:cs typeface="Arial Rounded"/>
                  <a:sym typeface="Arial Rounded"/>
                </a:rPr>
                <a:t>Turnip prices</a:t>
              </a:r>
              <a:endParaRPr sz="1800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endParaRPr>
            </a:p>
          </p:txBody>
        </p:sp>
        <p:pic>
          <p:nvPicPr>
            <p:cNvPr id="117" name="Google Shape;117;p18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4230999" y="895527"/>
              <a:ext cx="1160625" cy="228774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8" name="Google Shape;118;p18"/>
          <p:cNvGrpSpPr/>
          <p:nvPr/>
        </p:nvGrpSpPr>
        <p:grpSpPr>
          <a:xfrm>
            <a:off x="5092688" y="2432759"/>
            <a:ext cx="2267700" cy="2644353"/>
            <a:chOff x="5168888" y="1899359"/>
            <a:chExt cx="2267700" cy="2644353"/>
          </a:xfrm>
        </p:grpSpPr>
        <p:sp>
          <p:nvSpPr>
            <p:cNvPr id="119" name="Google Shape;119;p18"/>
            <p:cNvSpPr txBox="1"/>
            <p:nvPr/>
          </p:nvSpPr>
          <p:spPr>
            <a:xfrm>
              <a:off x="5168888" y="4152813"/>
              <a:ext cx="2267700" cy="39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800">
                  <a:solidFill>
                    <a:schemeClr val="dk1"/>
                  </a:solidFill>
                  <a:latin typeface="Arial Rounded"/>
                  <a:ea typeface="Arial Rounded"/>
                  <a:cs typeface="Arial Rounded"/>
                  <a:sym typeface="Arial Rounded"/>
                </a:rPr>
                <a:t>Island events</a:t>
              </a:r>
              <a:endParaRPr sz="1800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endParaRPr>
            </a:p>
          </p:txBody>
        </p:sp>
        <p:pic>
          <p:nvPicPr>
            <p:cNvPr id="120" name="Google Shape;120;p18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5731138" y="1899359"/>
              <a:ext cx="1143225" cy="225346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1" name="Google Shape;121;p18"/>
          <p:cNvGrpSpPr/>
          <p:nvPr/>
        </p:nvGrpSpPr>
        <p:grpSpPr>
          <a:xfrm>
            <a:off x="6827350" y="213479"/>
            <a:ext cx="2267700" cy="2922594"/>
            <a:chOff x="6674950" y="442079"/>
            <a:chExt cx="2267700" cy="2922594"/>
          </a:xfrm>
        </p:grpSpPr>
        <p:sp>
          <p:nvSpPr>
            <p:cNvPr id="122" name="Google Shape;122;p18"/>
            <p:cNvSpPr txBox="1"/>
            <p:nvPr/>
          </p:nvSpPr>
          <p:spPr>
            <a:xfrm>
              <a:off x="6674950" y="442079"/>
              <a:ext cx="2267700" cy="51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800">
                  <a:solidFill>
                    <a:schemeClr val="dk1"/>
                  </a:solidFill>
                  <a:latin typeface="Arial Rounded"/>
                  <a:ea typeface="Arial Rounded"/>
                  <a:cs typeface="Arial Rounded"/>
                  <a:sym typeface="Arial Rounded"/>
                </a:rPr>
                <a:t>Villagers &amp; </a:t>
              </a:r>
              <a:r>
                <a:rPr lang="es" sz="1800">
                  <a:solidFill>
                    <a:schemeClr val="dk1"/>
                  </a:solidFill>
                  <a:latin typeface="Arial Rounded"/>
                  <a:ea typeface="Arial Rounded"/>
                  <a:cs typeface="Arial Rounded"/>
                  <a:sym typeface="Arial Rounded"/>
                </a:rPr>
                <a:t>Travelling NPCs</a:t>
              </a:r>
              <a:endParaRPr sz="1800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endParaRPr>
            </a:p>
          </p:txBody>
        </p:sp>
        <p:pic>
          <p:nvPicPr>
            <p:cNvPr id="123" name="Google Shape;123;p18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7045100" y="958063"/>
              <a:ext cx="1443026" cy="240661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3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9"/>
          <p:cNvSpPr txBox="1"/>
          <p:nvPr/>
        </p:nvSpPr>
        <p:spPr>
          <a:xfrm>
            <a:off x="1473300" y="172000"/>
            <a:ext cx="6197400" cy="6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200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Thank you!</a:t>
            </a:r>
            <a:endParaRPr b="1" sz="3200"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